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5" r:id="rId3"/>
    <p:sldId id="270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ry\Desktop\A&#209;O%202021\4o%20TRIMESTRE%202021\Orientaci&#243;n%20de%20la%20inversi&#243;n%20p&#250;blica%20autorizada\Grafica%204o%20trim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64094320593072"/>
          <c:y val="0.10028048577600893"/>
          <c:w val="0.95336512983571808"/>
          <c:h val="0.77677029360967187"/>
        </c:manualLayout>
      </c:layout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FB2-489D-B3AE-AE09021099B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FB2-489D-B3AE-AE09021099B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FB2-489D-B3AE-AE09021099B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FB2-489D-B3AE-AE09021099B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FB2-489D-B3AE-AE09021099B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5-6FB2-489D-B3AE-AE09021099B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6-6FB2-489D-B3AE-AE09021099BB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6FB2-489D-B3AE-AE09021099BB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8-6FB2-489D-B3AE-AE09021099BB}"/>
              </c:ext>
            </c:extLst>
          </c:dPt>
          <c:cat>
            <c:strRef>
              <c:f>'Graf. Inv'!$B$3:$B$14</c:f>
              <c:strCache>
                <c:ptCount val="10"/>
                <c:pt idx="0">
                  <c:v>EDUCACIÓN, CULTURA Y DEPORTE</c:v>
                </c:pt>
                <c:pt idx="1">
                  <c:v>SALUD Y ASISTENCIA SOCIAL</c:v>
                </c:pt>
                <c:pt idx="2">
                  <c:v>VIVIENDA Y URBANIZACIÓN</c:v>
                </c:pt>
                <c:pt idx="3">
                  <c:v>AGUA POTABLE, ALCANTARILLADO Y SANEAMIENTO</c:v>
                </c:pt>
                <c:pt idx="4">
                  <c:v>CARRETERAS, CAMINOS Y PUENTES</c:v>
                </c:pt>
                <c:pt idx="5">
                  <c:v>DESARROLLO AGROPECUARIO, FORESTAL Y ACUICOLA</c:v>
                </c:pt>
                <c:pt idx="6">
                  <c:v>PROTECCIÓN CIVIL, SEGURIDAD, JUSTICIA Y FINANZAS PÚBLICAS</c:v>
                </c:pt>
                <c:pt idx="7">
                  <c:v>ELECTRIFICACIÓN</c:v>
                </c:pt>
                <c:pt idx="8">
                  <c:v>DESARROLLO ECONÓMICO Y TURISTICO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Inv'!$C$3:$C$14</c:f>
              <c:numCache>
                <c:formatCode>0.00</c:formatCode>
                <c:ptCount val="12"/>
                <c:pt idx="0">
                  <c:v>45.117170894385438</c:v>
                </c:pt>
                <c:pt idx="1">
                  <c:v>21.009245899573678</c:v>
                </c:pt>
                <c:pt idx="2">
                  <c:v>17.86578005875668</c:v>
                </c:pt>
                <c:pt idx="3">
                  <c:v>4.8003790013441288</c:v>
                </c:pt>
                <c:pt idx="4">
                  <c:v>4.094995674973875</c:v>
                </c:pt>
                <c:pt idx="5">
                  <c:v>2.5368339797449799</c:v>
                </c:pt>
                <c:pt idx="6">
                  <c:v>1.9657919531035033</c:v>
                </c:pt>
                <c:pt idx="7">
                  <c:v>1.7348339535631929</c:v>
                </c:pt>
                <c:pt idx="8">
                  <c:v>0.63735243842708611</c:v>
                </c:pt>
                <c:pt idx="9">
                  <c:v>0.23761614612742912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B2-489D-B3AE-AE0902109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'Graf. Inv'!$B$19:$B$31</c:f>
              <c:strCache>
                <c:ptCount val="10"/>
                <c:pt idx="0">
                  <c:v>EDUCACIÓN, CULTURA Y DEPORTE</c:v>
                </c:pt>
                <c:pt idx="1">
                  <c:v>SALUD Y ASISTENCIA SOCIAL</c:v>
                </c:pt>
                <c:pt idx="2">
                  <c:v>VIVIENDA Y URBANIZACIÓN</c:v>
                </c:pt>
                <c:pt idx="3">
                  <c:v>PROTECCIÓN CIVIL, SEGURIDAD, JUSTICIA Y FINANZAS PÚBLICAS</c:v>
                </c:pt>
                <c:pt idx="4">
                  <c:v>CARRETERAS, CAMINOS Y PUENTES</c:v>
                </c:pt>
                <c:pt idx="5">
                  <c:v>AGUA POTABLE, ALCANTARILLADO Y SANEAMIENTO</c:v>
                </c:pt>
                <c:pt idx="6">
                  <c:v>ELECTRIFICACIÓN</c:v>
                </c:pt>
                <c:pt idx="7">
                  <c:v>DESARROLLO ECONÓMICO Y TURISTICO</c:v>
                </c:pt>
                <c:pt idx="8">
                  <c:v>DESARROLLO AGROPECUARIO, FORESTAL Y ACUICOLA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Inv'!$C$19:$C$31</c:f>
              <c:numCache>
                <c:formatCode>0.00</c:formatCode>
                <c:ptCount val="13"/>
                <c:pt idx="0">
                  <c:v>32.44582329426396</c:v>
                </c:pt>
                <c:pt idx="1">
                  <c:v>26.127287378431642</c:v>
                </c:pt>
                <c:pt idx="2">
                  <c:v>12.256696233507974</c:v>
                </c:pt>
                <c:pt idx="3">
                  <c:v>8.5531305406653946</c:v>
                </c:pt>
                <c:pt idx="4">
                  <c:v>7.7724216623744136</c:v>
                </c:pt>
                <c:pt idx="5">
                  <c:v>5.4424000191973363</c:v>
                </c:pt>
                <c:pt idx="6">
                  <c:v>2.28973563600153</c:v>
                </c:pt>
                <c:pt idx="7">
                  <c:v>2.2065071717528917</c:v>
                </c:pt>
                <c:pt idx="8">
                  <c:v>2.1162111502406349</c:v>
                </c:pt>
                <c:pt idx="9">
                  <c:v>0.78978691356420572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08-4A86-B085-8CE2DE87A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image" Target="../media/image35.png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27/01/2022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27/01/2022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8E0748-92D7-4AE4-95E3-44058C9A927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60720" y="153675"/>
            <a:ext cx="3189463" cy="80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chart" Target="../charts/chart1.xm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4.png"/><Relationship Id="rId3" Type="http://schemas.openxmlformats.org/officeDocument/2006/relationships/chart" Target="../charts/chart2.xm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11" Type="http://schemas.openxmlformats.org/officeDocument/2006/relationships/image" Target="../media/image17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47 Gráfico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77038"/>
              </p:ext>
            </p:extLst>
          </p:nvPr>
        </p:nvGraphicFramePr>
        <p:xfrm>
          <a:off x="2957705" y="1019155"/>
          <a:ext cx="6808288" cy="6509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49"/>
            <a:ext cx="5063310" cy="732649"/>
          </a:xfrm>
        </p:spPr>
        <p:txBody>
          <a:bodyPr>
            <a:noAutofit/>
          </a:bodyPr>
          <a:lstStyle/>
          <a:p>
            <a:r>
              <a:rPr lang="es-MX" dirty="0"/>
              <a:t>ORIENTACIÓN DE LA INVERSIÓN PÚBLICA AUTORIZADA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5540355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Durante  el 4º.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677696"/>
            <a:ext cx="5076000" cy="504922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25564" y="2302971"/>
            <a:ext cx="3836160" cy="3831343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16984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0162" y="2133103"/>
            <a:ext cx="476768" cy="47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25564" y="2504593"/>
            <a:ext cx="481860" cy="48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0354" y="5978069"/>
            <a:ext cx="502147" cy="50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51456" y="3173995"/>
            <a:ext cx="459853" cy="51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4041" y="2126447"/>
            <a:ext cx="168534" cy="16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34066" y="1697621"/>
            <a:ext cx="227783" cy="22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 flipV="1">
            <a:off x="6326415" y="1851471"/>
            <a:ext cx="194041" cy="19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3254" y="4000117"/>
            <a:ext cx="550645" cy="55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18059" y="1753534"/>
            <a:ext cx="269777" cy="26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76726" y="6547392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12/01/202</a:t>
            </a:r>
          </a:p>
          <a:p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387619" y="1400903"/>
            <a:ext cx="488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pic>
        <p:nvPicPr>
          <p:cNvPr id="27" name="112 Imagen">
            <a:extLst>
              <a:ext uri="{FF2B5EF4-FFF2-40B4-BE49-F238E27FC236}">
                <a16:creationId xmlns:a16="http://schemas.microsoft.com/office/drawing/2014/main" id="{F62F590D-1A71-473E-86A9-61BA3F25719F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11353" y="1847183"/>
            <a:ext cx="240074" cy="2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0C6E12C-DC7B-4B49-830B-DCCB5378D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97287"/>
              </p:ext>
            </p:extLst>
          </p:nvPr>
        </p:nvGraphicFramePr>
        <p:xfrm>
          <a:off x="287286" y="1709472"/>
          <a:ext cx="3515404" cy="4525962"/>
        </p:xfrm>
        <a:graphic>
          <a:graphicData uri="http://schemas.openxmlformats.org/drawingml/2006/table">
            <a:tbl>
              <a:tblPr/>
              <a:tblGrid>
                <a:gridCol w="478938">
                  <a:extLst>
                    <a:ext uri="{9D8B030D-6E8A-4147-A177-3AD203B41FA5}">
                      <a16:colId xmlns:a16="http://schemas.microsoft.com/office/drawing/2014/main" val="3395883941"/>
                    </a:ext>
                  </a:extLst>
                </a:gridCol>
                <a:gridCol w="2260587">
                  <a:extLst>
                    <a:ext uri="{9D8B030D-6E8A-4147-A177-3AD203B41FA5}">
                      <a16:colId xmlns:a16="http://schemas.microsoft.com/office/drawing/2014/main" val="854781209"/>
                    </a:ext>
                  </a:extLst>
                </a:gridCol>
                <a:gridCol w="775879">
                  <a:extLst>
                    <a:ext uri="{9D8B030D-6E8A-4147-A177-3AD203B41FA5}">
                      <a16:colId xmlns:a16="http://schemas.microsoft.com/office/drawing/2014/main" val="632836341"/>
                    </a:ext>
                  </a:extLst>
                </a:gridCol>
              </a:tblGrid>
              <a:tr h="5459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516120"/>
                  </a:ext>
                </a:extLst>
              </a:tr>
              <a:tr h="4238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059604"/>
                  </a:ext>
                </a:extLst>
              </a:tr>
              <a:tr h="4166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545870"/>
                  </a:ext>
                </a:extLst>
              </a:tr>
              <a:tr h="4166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834366"/>
                  </a:ext>
                </a:extLst>
              </a:tr>
              <a:tr h="4382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732529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925612"/>
                  </a:ext>
                </a:extLst>
              </a:tr>
              <a:tr h="4382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825916"/>
                  </a:ext>
                </a:extLst>
              </a:tr>
              <a:tr h="4238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216455"/>
                  </a:ext>
                </a:extLst>
              </a:tr>
              <a:tr h="45978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559531"/>
                  </a:ext>
                </a:extLst>
              </a:tr>
              <a:tr h="45978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706661"/>
                  </a:ext>
                </a:extLst>
              </a:tr>
            </a:tbl>
          </a:graphicData>
        </a:graphic>
      </p:graphicFrame>
      <p:pic>
        <p:nvPicPr>
          <p:cNvPr id="43" name="84 Imagen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993" y="3592951"/>
            <a:ext cx="315663" cy="3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2 Imagen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1378" y="3152431"/>
            <a:ext cx="303913" cy="30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6 Imagen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3854" y="1814152"/>
            <a:ext cx="346814" cy="34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89 Imagen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5216" y="5428853"/>
            <a:ext cx="301618" cy="30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87 Imagen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2740" y="2308375"/>
            <a:ext cx="334516" cy="33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88 Imagen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9406" y="2730304"/>
            <a:ext cx="362802" cy="36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90 Imagen">
            <a:extLst>
              <a:ext uri="{FF2B5EF4-FFF2-40B4-BE49-F238E27FC236}">
                <a16:creationId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0044" y="5823215"/>
            <a:ext cx="377560" cy="37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91 Imagen">
            <a:extLst>
              <a:ext uri="{FF2B5EF4-FFF2-40B4-BE49-F238E27FC236}">
                <a16:creationId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2052" y="4516918"/>
            <a:ext cx="365071" cy="36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83 Imagen">
            <a:extLst>
              <a:ext uri="{FF2B5EF4-FFF2-40B4-BE49-F238E27FC236}">
                <a16:creationId xmlns:a16="http://schemas.microsoft.com/office/drawing/2014/main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885" y="4983012"/>
            <a:ext cx="300759" cy="30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112 Imagen">
            <a:extLst>
              <a:ext uri="{FF2B5EF4-FFF2-40B4-BE49-F238E27FC236}">
                <a16:creationId xmlns:a16="http://schemas.microsoft.com/office/drawing/2014/main" id="{06214944-71BC-4DB9-A718-C11E49D26D66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0044" y="4045220"/>
            <a:ext cx="364144" cy="35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49 Gráfico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146265"/>
              </p:ext>
            </p:extLst>
          </p:nvPr>
        </p:nvGraphicFramePr>
        <p:xfrm>
          <a:off x="3405694" y="1440725"/>
          <a:ext cx="6311900" cy="5435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895838"/>
          </a:xfrm>
        </p:spPr>
        <p:txBody>
          <a:bodyPr>
            <a:noAutofit/>
          </a:bodyPr>
          <a:lstStyle/>
          <a:p>
            <a:r>
              <a:rPr lang="es-MX" dirty="0"/>
              <a:t>ORIENTACIÓN DE LA INVERSIÓN PÚBLICA AUTORIZADA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938146" y="1068231"/>
            <a:ext cx="4558483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Acumulado al 4º.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48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8848" y="2814675"/>
            <a:ext cx="447600" cy="44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171072" flipH="1" flipV="1">
            <a:off x="4977878" y="2093045"/>
            <a:ext cx="435303" cy="43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63014" y="6062389"/>
            <a:ext cx="521963" cy="52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12041" y="3130005"/>
            <a:ext cx="521963" cy="44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800000" flipV="1">
            <a:off x="6378040" y="1644455"/>
            <a:ext cx="228324" cy="22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4106" y="1831371"/>
            <a:ext cx="301978" cy="30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2420" y="1699156"/>
            <a:ext cx="287313" cy="2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92428" y="5165770"/>
            <a:ext cx="5222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1587" y="1644454"/>
            <a:ext cx="240074" cy="2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14421" y="3798357"/>
            <a:ext cx="479380" cy="47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53998" y="6455918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12/01/2022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51443" y="1447224"/>
            <a:ext cx="330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12704EE-F4DD-464D-93C8-1AB380601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47561"/>
              </p:ext>
            </p:extLst>
          </p:nvPr>
        </p:nvGraphicFramePr>
        <p:xfrm>
          <a:off x="340594" y="1699156"/>
          <a:ext cx="3560619" cy="4525964"/>
        </p:xfrm>
        <a:graphic>
          <a:graphicData uri="http://schemas.openxmlformats.org/drawingml/2006/table">
            <a:tbl>
              <a:tblPr/>
              <a:tblGrid>
                <a:gridCol w="485098">
                  <a:extLst>
                    <a:ext uri="{9D8B030D-6E8A-4147-A177-3AD203B41FA5}">
                      <a16:colId xmlns:a16="http://schemas.microsoft.com/office/drawing/2014/main" val="3880338517"/>
                    </a:ext>
                  </a:extLst>
                </a:gridCol>
                <a:gridCol w="2289662">
                  <a:extLst>
                    <a:ext uri="{9D8B030D-6E8A-4147-A177-3AD203B41FA5}">
                      <a16:colId xmlns:a16="http://schemas.microsoft.com/office/drawing/2014/main" val="3868869892"/>
                    </a:ext>
                  </a:extLst>
                </a:gridCol>
                <a:gridCol w="785859">
                  <a:extLst>
                    <a:ext uri="{9D8B030D-6E8A-4147-A177-3AD203B41FA5}">
                      <a16:colId xmlns:a16="http://schemas.microsoft.com/office/drawing/2014/main" val="3756621881"/>
                    </a:ext>
                  </a:extLst>
                </a:gridCol>
              </a:tblGrid>
              <a:tr h="42203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929155"/>
                  </a:ext>
                </a:extLst>
              </a:tr>
              <a:tr h="45114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481386"/>
                  </a:ext>
                </a:extLst>
              </a:tr>
              <a:tr h="48024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062321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202973"/>
                  </a:ext>
                </a:extLst>
              </a:tr>
              <a:tr h="45114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088485"/>
                  </a:ext>
                </a:extLst>
              </a:tr>
              <a:tr h="502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620612"/>
                  </a:ext>
                </a:extLst>
              </a:tr>
              <a:tr h="42931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573527"/>
                  </a:ext>
                </a:extLst>
              </a:tr>
              <a:tr h="42931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434577"/>
                  </a:ext>
                </a:extLst>
              </a:tr>
              <a:tr h="42203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334517"/>
                  </a:ext>
                </a:extLst>
              </a:tr>
              <a:tr h="49480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080393"/>
                  </a:ext>
                </a:extLst>
              </a:tr>
            </a:tbl>
          </a:graphicData>
        </a:graphic>
      </p:graphicFrame>
      <p:pic>
        <p:nvPicPr>
          <p:cNvPr id="41" name="90 Imagen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9092" y="5759556"/>
            <a:ext cx="393549" cy="41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8 Imagen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3837" y="2608464"/>
            <a:ext cx="425389" cy="4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4 Imagen">
            <a:extLst>
              <a:ext uri="{FF2B5EF4-FFF2-40B4-BE49-F238E27FC236}">
                <a16:creationId xmlns:a16="http://schemas.microsoft.com/office/drawing/2014/main" id="{F438C835-E988-430B-8717-AAFAB824B1B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918" y="3573653"/>
            <a:ext cx="387180" cy="38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82 Imagen">
            <a:extLst>
              <a:ext uri="{FF2B5EF4-FFF2-40B4-BE49-F238E27FC236}">
                <a16:creationId xmlns:a16="http://schemas.microsoft.com/office/drawing/2014/main" id="{39FE2594-C109-4BFB-8DDC-7C50600D1C3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4500" y="4039453"/>
            <a:ext cx="349853" cy="34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86 Imagen">
            <a:extLst>
              <a:ext uri="{FF2B5EF4-FFF2-40B4-BE49-F238E27FC236}">
                <a16:creationId xmlns:a16="http://schemas.microsoft.com/office/drawing/2014/main" id="{6F2CB526-C638-436B-80A6-CC72A3E32EFA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9389" y="1688426"/>
            <a:ext cx="415200" cy="4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89 Imagen">
            <a:extLst>
              <a:ext uri="{FF2B5EF4-FFF2-40B4-BE49-F238E27FC236}">
                <a16:creationId xmlns:a16="http://schemas.microsoft.com/office/drawing/2014/main" id="{7690A540-25AA-4E7C-9C62-D78B49247787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4893" y="4903228"/>
            <a:ext cx="378631" cy="37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87 Imagen">
            <a:extLst>
              <a:ext uri="{FF2B5EF4-FFF2-40B4-BE49-F238E27FC236}">
                <a16:creationId xmlns:a16="http://schemas.microsoft.com/office/drawing/2014/main" id="{F85E113B-88AB-4522-9AE4-8204C0C8E7EC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5990" y="2187653"/>
            <a:ext cx="383359" cy="38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91 Imagen">
            <a:extLst>
              <a:ext uri="{FF2B5EF4-FFF2-40B4-BE49-F238E27FC236}">
                <a16:creationId xmlns:a16="http://schemas.microsoft.com/office/drawing/2014/main" id="{8D46F6AF-5499-48D7-850F-7341DEB9FD46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9713" y="3108445"/>
            <a:ext cx="391001" cy="3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112 Imagen">
            <a:extLst>
              <a:ext uri="{FF2B5EF4-FFF2-40B4-BE49-F238E27FC236}">
                <a16:creationId xmlns:a16="http://schemas.microsoft.com/office/drawing/2014/main" id="{5B0A97BB-0F9E-417A-9D8A-726FC1857162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4500" y="5363721"/>
            <a:ext cx="364614" cy="34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83 Imagen">
            <a:extLst>
              <a:ext uri="{FF2B5EF4-FFF2-40B4-BE49-F238E27FC236}">
                <a16:creationId xmlns:a16="http://schemas.microsoft.com/office/drawing/2014/main" id="{D588EC1A-D1E2-4D51-B520-FA9DC44ACD0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7581" y="4498799"/>
            <a:ext cx="349853" cy="3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817107"/>
          </a:xfrm>
        </p:spPr>
        <p:txBody>
          <a:bodyPr>
            <a:noAutofit/>
          </a:bodyPr>
          <a:lstStyle/>
          <a:p>
            <a:r>
              <a:rPr lang="es-MX" dirty="0"/>
              <a:t>ORIENTACIÓN DE LA INVERSIÓN PÚBLICA AUTORIZADA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09057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Histórico al 4º.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16606" y="647084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12/01/2022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DEA572-848A-4F6C-B63E-7A03D29ABDCE}"/>
              </a:ext>
            </a:extLst>
          </p:cNvPr>
          <p:cNvGraphicFramePr>
            <a:graphicFrameLocks noGrp="1"/>
          </p:cNvGraphicFramePr>
          <p:nvPr/>
        </p:nvGraphicFramePr>
        <p:xfrm>
          <a:off x="1296988" y="-8964613"/>
          <a:ext cx="6548604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743">
                  <a:extLst>
                    <a:ext uri="{9D8B030D-6E8A-4147-A177-3AD203B41FA5}">
                      <a16:colId xmlns:a16="http://schemas.microsoft.com/office/drawing/2014/main" val="3727449276"/>
                    </a:ext>
                  </a:extLst>
                </a:gridCol>
                <a:gridCol w="2245508">
                  <a:extLst>
                    <a:ext uri="{9D8B030D-6E8A-4147-A177-3AD203B41FA5}">
                      <a16:colId xmlns:a16="http://schemas.microsoft.com/office/drawing/2014/main" val="2235031683"/>
                    </a:ext>
                  </a:extLst>
                </a:gridCol>
                <a:gridCol w="770704">
                  <a:extLst>
                    <a:ext uri="{9D8B030D-6E8A-4147-A177-3AD203B41FA5}">
                      <a16:colId xmlns:a16="http://schemas.microsoft.com/office/drawing/2014/main" val="468884533"/>
                    </a:ext>
                  </a:extLst>
                </a:gridCol>
                <a:gridCol w="675555">
                  <a:extLst>
                    <a:ext uri="{9D8B030D-6E8A-4147-A177-3AD203B41FA5}">
                      <a16:colId xmlns:a16="http://schemas.microsoft.com/office/drawing/2014/main" val="2736990289"/>
                    </a:ext>
                  </a:extLst>
                </a:gridCol>
                <a:gridCol w="694585">
                  <a:extLst>
                    <a:ext uri="{9D8B030D-6E8A-4147-A177-3AD203B41FA5}">
                      <a16:colId xmlns:a16="http://schemas.microsoft.com/office/drawing/2014/main" val="1829771900"/>
                    </a:ext>
                  </a:extLst>
                </a:gridCol>
                <a:gridCol w="706478">
                  <a:extLst>
                    <a:ext uri="{9D8B030D-6E8A-4147-A177-3AD203B41FA5}">
                      <a16:colId xmlns:a16="http://schemas.microsoft.com/office/drawing/2014/main" val="3913774649"/>
                    </a:ext>
                  </a:extLst>
                </a:gridCol>
                <a:gridCol w="980031">
                  <a:extLst>
                    <a:ext uri="{9D8B030D-6E8A-4147-A177-3AD203B41FA5}">
                      <a16:colId xmlns:a16="http://schemas.microsoft.com/office/drawing/2014/main" val="3731587095"/>
                    </a:ext>
                  </a:extLst>
                </a:gridCol>
              </a:tblGrid>
              <a:tr h="4854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CONCEPTO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1er Trimestre 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2do Trimestre 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3er Trimestre 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4to Trimestre 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ACUMULADO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8335297"/>
                  </a:ext>
                </a:extLst>
              </a:tr>
              <a:tr h="3640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%</a:t>
                      </a:r>
                      <a:endParaRPr lang="es-MX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58558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SALUD Y ASISTENCIA SOCIAL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70.61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3.04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23.57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21.01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26.13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5811030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EDUCACIÓN, CULTURA Y DEPORTE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10.38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34.79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24.71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45.12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32.45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17634791"/>
                  </a:ext>
                </a:extLst>
              </a:tr>
              <a:tr h="41404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AGUA POTABLE, ALCANTARILLADO Y SANEAMIENTO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4.26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7.48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6.85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4.80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5.44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2391807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VIVIENDA Y URBANIZACIÓN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3.85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5.73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16.69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17.87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12.26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7187040"/>
                  </a:ext>
                </a:extLst>
              </a:tr>
              <a:tr h="41404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PROTECCIÓN CIVIL, SEGURIDAD, JUSTICIA Y FINANZAS PÚBLICAS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3.76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23.71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7.81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1.97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8.55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92291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CARRETERAS, CAMINOS Y PUENTES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2.54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15.15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9.53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4.09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7.77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8117041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DESARROLLO AGROPECUARIO, FORESTAL Y ACUICOLA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2.24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1.42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2.38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2.54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2.12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18219665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PROTECCION Y PRESERVACION AMBIENTAL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1.30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2.21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0.24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0.79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5356603"/>
                  </a:ext>
                </a:extLst>
              </a:tr>
              <a:tr h="2855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DESARROLLO ECONÓMICO Y TURISTICO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1.07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6.47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1.16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0.64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2.21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8107565"/>
                  </a:ext>
                </a:extLst>
              </a:tr>
              <a:tr h="37835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ELECTRIFICACIÓN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2.21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5.08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</a:rPr>
                        <a:t>1.73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</a:rPr>
                        <a:t>2.29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3518297"/>
                  </a:ext>
                </a:extLst>
              </a:tr>
            </a:tbl>
          </a:graphicData>
        </a:graphic>
      </p:graphicFrame>
      <p:graphicFrame>
        <p:nvGraphicFramePr>
          <p:cNvPr id="51" name="Tabla 50">
            <a:extLst>
              <a:ext uri="{FF2B5EF4-FFF2-40B4-BE49-F238E27FC236}">
                <a16:creationId xmlns:a16="http://schemas.microsoft.com/office/drawing/2014/main" id="{8A5C12D9-9E4B-4045-9894-D630BE92D283}"/>
              </a:ext>
            </a:extLst>
          </p:cNvPr>
          <p:cNvGraphicFramePr>
            <a:graphicFrameLocks noGrp="1"/>
          </p:cNvGraphicFramePr>
          <p:nvPr/>
        </p:nvGraphicFramePr>
        <p:xfrm>
          <a:off x="1297698" y="1600200"/>
          <a:ext cx="6548604" cy="4525964"/>
        </p:xfrm>
        <a:graphic>
          <a:graphicData uri="http://schemas.openxmlformats.org/drawingml/2006/table">
            <a:tbl>
              <a:tblPr/>
              <a:tblGrid>
                <a:gridCol w="475743">
                  <a:extLst>
                    <a:ext uri="{9D8B030D-6E8A-4147-A177-3AD203B41FA5}">
                      <a16:colId xmlns:a16="http://schemas.microsoft.com/office/drawing/2014/main" val="915608454"/>
                    </a:ext>
                  </a:extLst>
                </a:gridCol>
                <a:gridCol w="2245508">
                  <a:extLst>
                    <a:ext uri="{9D8B030D-6E8A-4147-A177-3AD203B41FA5}">
                      <a16:colId xmlns:a16="http://schemas.microsoft.com/office/drawing/2014/main" val="322287956"/>
                    </a:ext>
                  </a:extLst>
                </a:gridCol>
                <a:gridCol w="770704">
                  <a:extLst>
                    <a:ext uri="{9D8B030D-6E8A-4147-A177-3AD203B41FA5}">
                      <a16:colId xmlns:a16="http://schemas.microsoft.com/office/drawing/2014/main" val="1295779732"/>
                    </a:ext>
                  </a:extLst>
                </a:gridCol>
                <a:gridCol w="675555">
                  <a:extLst>
                    <a:ext uri="{9D8B030D-6E8A-4147-A177-3AD203B41FA5}">
                      <a16:colId xmlns:a16="http://schemas.microsoft.com/office/drawing/2014/main" val="2721342596"/>
                    </a:ext>
                  </a:extLst>
                </a:gridCol>
                <a:gridCol w="694585">
                  <a:extLst>
                    <a:ext uri="{9D8B030D-6E8A-4147-A177-3AD203B41FA5}">
                      <a16:colId xmlns:a16="http://schemas.microsoft.com/office/drawing/2014/main" val="397180343"/>
                    </a:ext>
                  </a:extLst>
                </a:gridCol>
                <a:gridCol w="706478">
                  <a:extLst>
                    <a:ext uri="{9D8B030D-6E8A-4147-A177-3AD203B41FA5}">
                      <a16:colId xmlns:a16="http://schemas.microsoft.com/office/drawing/2014/main" val="3947385853"/>
                    </a:ext>
                  </a:extLst>
                </a:gridCol>
                <a:gridCol w="980031">
                  <a:extLst>
                    <a:ext uri="{9D8B030D-6E8A-4147-A177-3AD203B41FA5}">
                      <a16:colId xmlns:a16="http://schemas.microsoft.com/office/drawing/2014/main" val="3644975537"/>
                    </a:ext>
                  </a:extLst>
                </a:gridCol>
              </a:tblGrid>
              <a:tr h="4854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2do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4to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ACUMULADO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828821"/>
                  </a:ext>
                </a:extLst>
              </a:tr>
              <a:tr h="3640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863525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55383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546549"/>
                  </a:ext>
                </a:extLst>
              </a:tr>
              <a:tr h="41404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486452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638878"/>
                  </a:ext>
                </a:extLst>
              </a:tr>
              <a:tr h="41404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057046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531943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3705"/>
                  </a:ext>
                </a:extLst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380247"/>
                  </a:ext>
                </a:extLst>
              </a:tr>
              <a:tr h="2855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85377"/>
                  </a:ext>
                </a:extLst>
              </a:tr>
              <a:tr h="37835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13218"/>
                  </a:ext>
                </a:extLst>
              </a:tr>
            </a:tbl>
          </a:graphicData>
        </a:graphic>
      </p:graphicFrame>
      <p:pic>
        <p:nvPicPr>
          <p:cNvPr id="52" name="90 Imagen">
            <a:extLst>
              <a:ext uri="{FF2B5EF4-FFF2-40B4-BE49-F238E27FC236}">
                <a16:creationId xmlns:a16="http://schemas.microsoft.com/office/drawing/2014/main" id="{D761FC4E-54C6-4F8A-9FC5-09473CACE12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1453" y="4739963"/>
            <a:ext cx="319851" cy="34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88 Imagen">
            <a:extLst>
              <a:ext uri="{FF2B5EF4-FFF2-40B4-BE49-F238E27FC236}">
                <a16:creationId xmlns:a16="http://schemas.microsoft.com/office/drawing/2014/main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2713" y="3637035"/>
            <a:ext cx="342509" cy="34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84 Imagen">
            <a:extLst>
              <a:ext uri="{FF2B5EF4-FFF2-40B4-BE49-F238E27FC236}">
                <a16:creationId xmlns:a16="http://schemas.microsoft.com/office/drawing/2014/main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82714" y="4423125"/>
            <a:ext cx="320324" cy="32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82 Imagen">
            <a:extLst>
              <a:ext uri="{FF2B5EF4-FFF2-40B4-BE49-F238E27FC236}">
                <a16:creationId xmlns:a16="http://schemas.microsoft.com/office/drawing/2014/main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0013" y="3222243"/>
            <a:ext cx="342508" cy="34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86 Imagen">
            <a:extLst>
              <a:ext uri="{FF2B5EF4-FFF2-40B4-BE49-F238E27FC236}">
                <a16:creationId xmlns:a16="http://schemas.microsoft.com/office/drawing/2014/main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8687" y="2807453"/>
            <a:ext cx="342508" cy="34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89 Imagen">
            <a:extLst>
              <a:ext uri="{FF2B5EF4-FFF2-40B4-BE49-F238E27FC236}">
                <a16:creationId xmlns:a16="http://schemas.microsoft.com/office/drawing/2014/main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9685" y="5471957"/>
            <a:ext cx="303859" cy="30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91 Imagen">
            <a:extLst>
              <a:ext uri="{FF2B5EF4-FFF2-40B4-BE49-F238E27FC236}">
                <a16:creationId xmlns:a16="http://schemas.microsoft.com/office/drawing/2014/main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66838" y="4023360"/>
            <a:ext cx="319087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112 Imagen">
            <a:extLst>
              <a:ext uri="{FF2B5EF4-FFF2-40B4-BE49-F238E27FC236}">
                <a16:creationId xmlns:a16="http://schemas.microsoft.com/office/drawing/2014/main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6992" y="5131224"/>
            <a:ext cx="323883" cy="32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87 Imagen">
            <a:extLst>
              <a:ext uri="{FF2B5EF4-FFF2-40B4-BE49-F238E27FC236}">
                <a16:creationId xmlns:a16="http://schemas.microsoft.com/office/drawing/2014/main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7009" y="2436061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83 Imagen">
            <a:extLst>
              <a:ext uri="{FF2B5EF4-FFF2-40B4-BE49-F238E27FC236}">
                <a16:creationId xmlns:a16="http://schemas.microsoft.com/office/drawing/2014/main" id="{33958943-608B-4589-9AF2-71941C9A4795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91181" y="5796625"/>
            <a:ext cx="303859" cy="30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9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435</Words>
  <Application>Microsoft Office PowerPoint</Application>
  <PresentationFormat>Presentación en pantalla (4:3)</PresentationFormat>
  <Paragraphs>228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ORIENTACIÓN DE LA INVERSIÓN PÚBLICA AUTORIZADA</vt:lpstr>
      <vt:lpstr>ORIENTACIÓN DE LA INVERSIÓN PÚBLICA AUTORIZADA</vt:lpstr>
      <vt:lpstr>ORIENTACIÓN DE LA INVERSIÓN PÚBLICA AUTORIZADA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Andrea.Neftali@hotmail.com</cp:lastModifiedBy>
  <cp:revision>74</cp:revision>
  <dcterms:created xsi:type="dcterms:W3CDTF">2016-12-21T19:03:03Z</dcterms:created>
  <dcterms:modified xsi:type="dcterms:W3CDTF">2022-01-27T07:46:21Z</dcterms:modified>
</cp:coreProperties>
</file>