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65" r:id="rId3"/>
    <p:sldId id="270" r:id="rId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59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ary\Desktop\A&#209;O%202021\4o%20TRIMESTRE%202021\Orientaci&#243;n%20de%20la%20inversi&#243;n%20p&#250;blica%20autorizada\Grafica%204o%20trim%20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764094320593072"/>
          <c:y val="0.10028048577600893"/>
          <c:w val="0.95336512983571808"/>
          <c:h val="0.77677029360967187"/>
        </c:manualLayout>
      </c:layout>
      <c:doughnut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6FB2-489D-B3AE-AE09021099BB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6FB2-489D-B3AE-AE09021099BB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6FB2-489D-B3AE-AE09021099BB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6FB2-489D-B3AE-AE09021099BB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6FB2-489D-B3AE-AE09021099BB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5-6FB2-489D-B3AE-AE09021099BB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6-6FB2-489D-B3AE-AE09021099BB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7-6FB2-489D-B3AE-AE09021099BB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8-6FB2-489D-B3AE-AE09021099BB}"/>
              </c:ext>
            </c:extLst>
          </c:dPt>
          <c:cat>
            <c:strRef>
              <c:f>'Graf. Inv'!$B$3:$B$14</c:f>
              <c:strCache>
                <c:ptCount val="10"/>
                <c:pt idx="0">
                  <c:v>EDUCACIÓN, CULTURA Y DEPORTE</c:v>
                </c:pt>
                <c:pt idx="1">
                  <c:v>SALUD Y ASISTENCIA SOCIAL</c:v>
                </c:pt>
                <c:pt idx="2">
                  <c:v>VIVIENDA Y URBANIZACIÓN</c:v>
                </c:pt>
                <c:pt idx="3">
                  <c:v>AGUA POTABLE, ALCANTARILLADO Y SANEAMIENTO</c:v>
                </c:pt>
                <c:pt idx="4">
                  <c:v>CARRETERAS, CAMINOS Y PUENTES</c:v>
                </c:pt>
                <c:pt idx="5">
                  <c:v>DESARROLLO AGROPECUARIO, FORESTAL Y ACUICOLA</c:v>
                </c:pt>
                <c:pt idx="6">
                  <c:v>PROTECCIÓN CIVIL, SEGURIDAD, JUSTICIA Y FINANZAS PÚBLICAS</c:v>
                </c:pt>
                <c:pt idx="7">
                  <c:v>ELECTRIFICACIÓN</c:v>
                </c:pt>
                <c:pt idx="8">
                  <c:v>DESARROLLO ECONÓMICO Y TURISTICO</c:v>
                </c:pt>
                <c:pt idx="9">
                  <c:v>PROTECCION Y PRESERVACION AMBIENTAL</c:v>
                </c:pt>
              </c:strCache>
            </c:strRef>
          </c:cat>
          <c:val>
            <c:numRef>
              <c:f>'Graf. Inv'!$C$3:$C$14</c:f>
              <c:numCache>
                <c:formatCode>0.00</c:formatCode>
                <c:ptCount val="12"/>
                <c:pt idx="0">
                  <c:v>45.117170894385438</c:v>
                </c:pt>
                <c:pt idx="1">
                  <c:v>21.009245899573678</c:v>
                </c:pt>
                <c:pt idx="2">
                  <c:v>17.86578005875668</c:v>
                </c:pt>
                <c:pt idx="3">
                  <c:v>4.8003790013441288</c:v>
                </c:pt>
                <c:pt idx="4">
                  <c:v>4.094995674973875</c:v>
                </c:pt>
                <c:pt idx="5">
                  <c:v>2.5368339797449799</c:v>
                </c:pt>
                <c:pt idx="6">
                  <c:v>1.9657919531035033</c:v>
                </c:pt>
                <c:pt idx="7">
                  <c:v>1.7348339535631929</c:v>
                </c:pt>
                <c:pt idx="8">
                  <c:v>0.63735243842708611</c:v>
                </c:pt>
                <c:pt idx="9">
                  <c:v>0.23761614612742912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FB2-489D-B3AE-AE09021099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cat>
            <c:strRef>
              <c:f>'Graf. Inv'!$B$19:$B$31</c:f>
              <c:strCache>
                <c:ptCount val="10"/>
                <c:pt idx="0">
                  <c:v>EDUCACIÓN, CULTURA Y DEPORTE</c:v>
                </c:pt>
                <c:pt idx="1">
                  <c:v>SALUD Y ASISTENCIA SOCIAL</c:v>
                </c:pt>
                <c:pt idx="2">
                  <c:v>VIVIENDA Y URBANIZACIÓN</c:v>
                </c:pt>
                <c:pt idx="3">
                  <c:v>PROTECCIÓN CIVIL, SEGURIDAD, JUSTICIA Y FINANZAS PÚBLICAS</c:v>
                </c:pt>
                <c:pt idx="4">
                  <c:v>CARRETERAS, CAMINOS Y PUENTES</c:v>
                </c:pt>
                <c:pt idx="5">
                  <c:v>AGUA POTABLE, ALCANTARILLADO Y SANEAMIENTO</c:v>
                </c:pt>
                <c:pt idx="6">
                  <c:v>ELECTRIFICACIÓN</c:v>
                </c:pt>
                <c:pt idx="7">
                  <c:v>DESARROLLO ECONÓMICO Y TURISTICO</c:v>
                </c:pt>
                <c:pt idx="8">
                  <c:v>DESARROLLO AGROPECUARIO, FORESTAL Y ACUICOLA</c:v>
                </c:pt>
                <c:pt idx="9">
                  <c:v>PROTECCION Y PRESERVACION AMBIENTAL</c:v>
                </c:pt>
              </c:strCache>
            </c:strRef>
          </c:cat>
          <c:val>
            <c:numRef>
              <c:f>'Graf. Inv'!$C$19:$C$31</c:f>
              <c:numCache>
                <c:formatCode>0.00</c:formatCode>
                <c:ptCount val="13"/>
                <c:pt idx="0">
                  <c:v>32.44582329426396</c:v>
                </c:pt>
                <c:pt idx="1">
                  <c:v>26.127287378431642</c:v>
                </c:pt>
                <c:pt idx="2">
                  <c:v>12.256696233507974</c:v>
                </c:pt>
                <c:pt idx="3">
                  <c:v>8.5531305406653946</c:v>
                </c:pt>
                <c:pt idx="4">
                  <c:v>7.7724216623744136</c:v>
                </c:pt>
                <c:pt idx="5">
                  <c:v>5.4424000191973363</c:v>
                </c:pt>
                <c:pt idx="6">
                  <c:v>2.28973563600153</c:v>
                </c:pt>
                <c:pt idx="7">
                  <c:v>2.2065071717528917</c:v>
                </c:pt>
                <c:pt idx="8">
                  <c:v>2.1162111502406349</c:v>
                </c:pt>
                <c:pt idx="9">
                  <c:v>0.78978691356420572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08-4A86-B085-8CE2DE87A3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image" Target="../media/image25.png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image" Target="../media/image35.png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299F0-A457-7344-879F-CB8E79396792}" type="datetime1">
              <a:rPr lang="es-MX" smtClean="0"/>
              <a:pPr/>
              <a:t>27/01/2022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A16A0-7D6B-874A-9CF0-125FA9D72DF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65599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A0152-9AF3-1441-989D-163A2E2FBA37}" type="datetime1">
              <a:rPr lang="es-MX" smtClean="0"/>
              <a:pPr/>
              <a:t>27/01/2022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62E42-CEBF-7843-A56C-B3329424E56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71702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29" name="Picture Placeholder 1"/>
          <p:cNvSpPr>
            <a:spLocks noGrp="1" noTextEdit="1"/>
          </p:cNvSpPr>
          <p:nvPr>
            <p:ph type="pic" sz="quarter" idx="13"/>
          </p:nvPr>
        </p:nvSpPr>
        <p:spPr>
          <a:xfrm>
            <a:off x="5102151" y="2139068"/>
            <a:ext cx="3341563" cy="2813309"/>
          </a:xfrm>
        </p:spPr>
      </p:sp>
      <p:sp>
        <p:nvSpPr>
          <p:cNvPr id="3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218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474062"/>
            <a:ext cx="5063310" cy="4790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pic>
        <p:nvPicPr>
          <p:cNvPr id="9" name="Imagen 8" descr="romb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412" y="6356350"/>
            <a:ext cx="304800" cy="304800"/>
          </a:xfrm>
          <a:prstGeom prst="rect">
            <a:avLst/>
          </a:prstGeom>
        </p:spPr>
      </p:pic>
      <p:pic>
        <p:nvPicPr>
          <p:cNvPr id="8" name="Imagen 7" descr="lateral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2129"/>
            <a:ext cx="383191" cy="1928726"/>
          </a:xfrm>
          <a:prstGeom prst="rect">
            <a:avLst/>
          </a:prstGeom>
        </p:spPr>
      </p:pic>
      <p:sp>
        <p:nvSpPr>
          <p:cNvPr id="15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F8E0748-92D7-4AE4-95E3-44058C9A927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760720" y="153675"/>
            <a:ext cx="3189463" cy="80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72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chart" Target="../charts/chart1.xml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jpe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4.png"/><Relationship Id="rId3" Type="http://schemas.openxmlformats.org/officeDocument/2006/relationships/chart" Target="../charts/chart2.xml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jpeg"/><Relationship Id="rId9" Type="http://schemas.openxmlformats.org/officeDocument/2006/relationships/image" Target="../media/image19.png"/><Relationship Id="rId1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9.png"/><Relationship Id="rId7" Type="http://schemas.openxmlformats.org/officeDocument/2006/relationships/image" Target="../media/image18.png"/><Relationship Id="rId12" Type="http://schemas.openxmlformats.org/officeDocument/2006/relationships/image" Target="../media/image20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png"/><Relationship Id="rId11" Type="http://schemas.openxmlformats.org/officeDocument/2006/relationships/image" Target="../media/image17.png"/><Relationship Id="rId5" Type="http://schemas.openxmlformats.org/officeDocument/2006/relationships/image" Target="../media/image15.png"/><Relationship Id="rId10" Type="http://schemas.openxmlformats.org/officeDocument/2006/relationships/image" Target="../media/image24.png"/><Relationship Id="rId4" Type="http://schemas.openxmlformats.org/officeDocument/2006/relationships/image" Target="../media/image22.png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47 Gráfico">
            <a:extLst>
              <a:ext uri="{FF2B5EF4-FFF2-40B4-BE49-F238E27FC236}">
                <a16:creationId xmlns:a16="http://schemas.microsoft.com/office/drawing/2014/main" id="{00000000-0008-0000-0000-00001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277038"/>
              </p:ext>
            </p:extLst>
          </p:nvPr>
        </p:nvGraphicFramePr>
        <p:xfrm>
          <a:off x="2957705" y="1019155"/>
          <a:ext cx="6808288" cy="6509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91949"/>
            <a:ext cx="5063310" cy="732649"/>
          </a:xfrm>
        </p:spPr>
        <p:txBody>
          <a:bodyPr>
            <a:noAutofit/>
          </a:bodyPr>
          <a:lstStyle/>
          <a:p>
            <a:r>
              <a:rPr lang="es-MX" dirty="0"/>
              <a:t>ORIENTACIÓN DE LA INVERSIÓN PÚBLICA AUTORIZADA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861924" y="1040004"/>
            <a:ext cx="5540355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noProof="0" dirty="0">
                <a:solidFill>
                  <a:schemeClr val="bg1">
                    <a:lumMod val="50000"/>
                  </a:schemeClr>
                </a:solidFill>
              </a:rPr>
              <a:t>Durante  el 4º.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2021</a:t>
            </a:r>
          </a:p>
        </p:txBody>
      </p:sp>
      <p:sp>
        <p:nvSpPr>
          <p:cNvPr id="9" name="8 Elipse"/>
          <p:cNvSpPr/>
          <p:nvPr/>
        </p:nvSpPr>
        <p:spPr>
          <a:xfrm>
            <a:off x="3987644" y="1677696"/>
            <a:ext cx="5076000" cy="5049223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4625564" y="2302971"/>
            <a:ext cx="3836160" cy="3831343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118 Imagen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08" t="11852" r="4971" b="15062"/>
          <a:stretch>
            <a:fillRect/>
          </a:stretch>
        </p:blipFill>
        <p:spPr bwMode="auto">
          <a:xfrm>
            <a:off x="4716984" y="2895791"/>
            <a:ext cx="3676641" cy="22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84 Imagen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0162" y="2133103"/>
            <a:ext cx="476768" cy="476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82 Imagen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25564" y="2504593"/>
            <a:ext cx="481860" cy="481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87 Imagen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00354" y="5978069"/>
            <a:ext cx="502147" cy="50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86 Imagen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351456" y="3173995"/>
            <a:ext cx="459853" cy="510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90 Imagen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44041" y="2126447"/>
            <a:ext cx="168534" cy="168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83 Imagen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34066" y="1697621"/>
            <a:ext cx="227783" cy="227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89 Imagen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flipH="1" flipV="1">
            <a:off x="6326415" y="1851471"/>
            <a:ext cx="194041" cy="194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88 Imagen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93254" y="4000117"/>
            <a:ext cx="550645" cy="550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91 Imagen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818059" y="1753534"/>
            <a:ext cx="269777" cy="26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adroTexto 19"/>
          <p:cNvSpPr txBox="1"/>
          <p:nvPr/>
        </p:nvSpPr>
        <p:spPr>
          <a:xfrm>
            <a:off x="376726" y="6547392"/>
            <a:ext cx="2365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12/01/202</a:t>
            </a:r>
          </a:p>
          <a:p>
            <a:endParaRPr lang="es-MX" sz="9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3387619" y="1400903"/>
            <a:ext cx="488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%</a:t>
            </a:r>
            <a:endParaRPr lang="es-MX" b="1" dirty="0"/>
          </a:p>
        </p:txBody>
      </p:sp>
      <p:pic>
        <p:nvPicPr>
          <p:cNvPr id="27" name="112 Imagen">
            <a:extLst>
              <a:ext uri="{FF2B5EF4-FFF2-40B4-BE49-F238E27FC236}">
                <a16:creationId xmlns:a16="http://schemas.microsoft.com/office/drawing/2014/main" id="{F62F590D-1A71-473E-86A9-61BA3F25719F}"/>
              </a:ext>
            </a:extLst>
          </p:cNvPr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511353" y="1847183"/>
            <a:ext cx="240074" cy="26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A0C6E12C-DC7B-4B49-830B-DCCB5378DB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397287"/>
              </p:ext>
            </p:extLst>
          </p:nvPr>
        </p:nvGraphicFramePr>
        <p:xfrm>
          <a:off x="287286" y="1709472"/>
          <a:ext cx="3515404" cy="4525962"/>
        </p:xfrm>
        <a:graphic>
          <a:graphicData uri="http://schemas.openxmlformats.org/drawingml/2006/table">
            <a:tbl>
              <a:tblPr/>
              <a:tblGrid>
                <a:gridCol w="478938">
                  <a:extLst>
                    <a:ext uri="{9D8B030D-6E8A-4147-A177-3AD203B41FA5}">
                      <a16:colId xmlns:a16="http://schemas.microsoft.com/office/drawing/2014/main" val="3395883941"/>
                    </a:ext>
                  </a:extLst>
                </a:gridCol>
                <a:gridCol w="2260587">
                  <a:extLst>
                    <a:ext uri="{9D8B030D-6E8A-4147-A177-3AD203B41FA5}">
                      <a16:colId xmlns:a16="http://schemas.microsoft.com/office/drawing/2014/main" val="854781209"/>
                    </a:ext>
                  </a:extLst>
                </a:gridCol>
                <a:gridCol w="775879">
                  <a:extLst>
                    <a:ext uri="{9D8B030D-6E8A-4147-A177-3AD203B41FA5}">
                      <a16:colId xmlns:a16="http://schemas.microsoft.com/office/drawing/2014/main" val="632836341"/>
                    </a:ext>
                  </a:extLst>
                </a:gridCol>
              </a:tblGrid>
              <a:tr h="54598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EDUCACIÓN, CULTURA Y DEPORTE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2516120"/>
                  </a:ext>
                </a:extLst>
              </a:tr>
              <a:tr h="4238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SALUD Y ASISTENCIA SOCIAL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8059604"/>
                  </a:ext>
                </a:extLst>
              </a:tr>
              <a:tr h="41667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VIVIENDA Y URBANIZACIÓN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545870"/>
                  </a:ext>
                </a:extLst>
              </a:tr>
              <a:tr h="41667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POTABLE, ALCANTARILLADO Y SANEAMIENTO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1834366"/>
                  </a:ext>
                </a:extLst>
              </a:tr>
              <a:tr h="43822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CARRETERAS, CAMINOS Y PUENTES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2732529"/>
                  </a:ext>
                </a:extLst>
              </a:tr>
              <a:tr h="50288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DESARROLLO AGROPECUARIO, FORESTAL Y ACUICOLA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0925612"/>
                  </a:ext>
                </a:extLst>
              </a:tr>
              <a:tr h="43822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CIVIL, SEGURIDAD, JUSTICIA Y FINANZAS PÚBLICAS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825916"/>
                  </a:ext>
                </a:extLst>
              </a:tr>
              <a:tr h="42386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ELECTRIFICACIÓN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9216455"/>
                  </a:ext>
                </a:extLst>
              </a:tr>
              <a:tr h="45978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ECONÓMICO Y TURISTICO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559531"/>
                  </a:ext>
                </a:extLst>
              </a:tr>
              <a:tr h="45978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PROTECCION Y PRESERVACION AMBIENTAL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5706661"/>
                  </a:ext>
                </a:extLst>
              </a:tr>
            </a:tbl>
          </a:graphicData>
        </a:graphic>
      </p:graphicFrame>
      <p:pic>
        <p:nvPicPr>
          <p:cNvPr id="43" name="84 Imagen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6993" y="3592951"/>
            <a:ext cx="315663" cy="3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82 Imagen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1378" y="3152431"/>
            <a:ext cx="303913" cy="303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86 Imagen">
            <a:extLst>
              <a:ext uri="{FF2B5EF4-FFF2-40B4-BE49-F238E27FC236}">
                <a16:creationId xmlns:a16="http://schemas.microsoft.com/office/drawing/2014/main" id="{00000000-0008-0000-0000-000011000000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3854" y="1814152"/>
            <a:ext cx="346814" cy="348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89 Imagen">
            <a:extLst>
              <a:ext uri="{FF2B5EF4-FFF2-40B4-BE49-F238E27FC236}">
                <a16:creationId xmlns:a16="http://schemas.microsoft.com/office/drawing/2014/main" id="{00000000-0008-0000-0000-00001D000000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45216" y="5428853"/>
            <a:ext cx="301618" cy="301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87 Imagen">
            <a:extLst>
              <a:ext uri="{FF2B5EF4-FFF2-40B4-BE49-F238E27FC236}">
                <a16:creationId xmlns:a16="http://schemas.microsoft.com/office/drawing/2014/main" id="{00000000-0008-0000-0000-00001F000000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2740" y="2308375"/>
            <a:ext cx="334516" cy="334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88 Imagen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19406" y="2730304"/>
            <a:ext cx="362802" cy="36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90 Imagen">
            <a:extLst>
              <a:ext uri="{FF2B5EF4-FFF2-40B4-BE49-F238E27FC236}">
                <a16:creationId xmlns:a16="http://schemas.microsoft.com/office/drawing/2014/main" id="{8FDD7407-4FED-40A3-A4F1-46BB94654A8B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0044" y="5823215"/>
            <a:ext cx="377560" cy="377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91 Imagen">
            <a:extLst>
              <a:ext uri="{FF2B5EF4-FFF2-40B4-BE49-F238E27FC236}">
                <a16:creationId xmlns:a16="http://schemas.microsoft.com/office/drawing/2014/main" id="{1C44BA27-422C-4E34-90A4-4115C4F699D6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2052" y="4516918"/>
            <a:ext cx="365071" cy="365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83 Imagen">
            <a:extLst>
              <a:ext uri="{FF2B5EF4-FFF2-40B4-BE49-F238E27FC236}">
                <a16:creationId xmlns:a16="http://schemas.microsoft.com/office/drawing/2014/main" id="{3EC53D29-C05D-41E9-8429-06215DD71F59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9885" y="4983012"/>
            <a:ext cx="300759" cy="30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112 Imagen">
            <a:extLst>
              <a:ext uri="{FF2B5EF4-FFF2-40B4-BE49-F238E27FC236}">
                <a16:creationId xmlns:a16="http://schemas.microsoft.com/office/drawing/2014/main" id="{06214944-71BC-4DB9-A718-C11E49D26D66}"/>
              </a:ext>
            </a:extLst>
          </p:cNvPr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40044" y="4045220"/>
            <a:ext cx="364144" cy="350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64298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49 Gráfico">
            <a:extLst>
              <a:ext uri="{FF2B5EF4-FFF2-40B4-BE49-F238E27FC236}">
                <a16:creationId xmlns:a16="http://schemas.microsoft.com/office/drawing/2014/main" id="{00000000-0008-0000-0000-00001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9146265"/>
              </p:ext>
            </p:extLst>
          </p:nvPr>
        </p:nvGraphicFramePr>
        <p:xfrm>
          <a:off x="3405694" y="1440725"/>
          <a:ext cx="6311900" cy="5435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91950"/>
            <a:ext cx="5063310" cy="895838"/>
          </a:xfrm>
        </p:spPr>
        <p:txBody>
          <a:bodyPr>
            <a:noAutofit/>
          </a:bodyPr>
          <a:lstStyle/>
          <a:p>
            <a:r>
              <a:rPr lang="es-MX" dirty="0"/>
              <a:t>ORIENTACIÓN DE LA INVERSIÓN PÚBLICA AUTORIZADA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938146" y="1068231"/>
            <a:ext cx="4558483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Acumulado al 4º.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2021</a:t>
            </a:r>
          </a:p>
        </p:txBody>
      </p:sp>
      <p:sp>
        <p:nvSpPr>
          <p:cNvPr id="9" name="8 Elipse"/>
          <p:cNvSpPr/>
          <p:nvPr/>
        </p:nvSpPr>
        <p:spPr>
          <a:xfrm>
            <a:off x="3987644" y="1567188"/>
            <a:ext cx="5148000" cy="515973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4557465" y="2152208"/>
            <a:ext cx="3960000" cy="3960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118 Imagen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08" t="11852" r="4971" b="15062"/>
          <a:stretch>
            <a:fillRect/>
          </a:stretch>
        </p:blipFill>
        <p:spPr bwMode="auto">
          <a:xfrm>
            <a:off x="4671736" y="2895791"/>
            <a:ext cx="3676641" cy="22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84 Imagen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78848" y="2814675"/>
            <a:ext cx="447600" cy="44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82 Imagen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0171072" flipH="1" flipV="1">
            <a:off x="4977878" y="2093045"/>
            <a:ext cx="435303" cy="435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87 Imagen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63014" y="6062389"/>
            <a:ext cx="521963" cy="52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86 Imagen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12041" y="3130005"/>
            <a:ext cx="521963" cy="440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90 Imagen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10800000" flipV="1">
            <a:off x="6378040" y="1644455"/>
            <a:ext cx="228324" cy="22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83 Imagen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4106" y="1831371"/>
            <a:ext cx="301978" cy="301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89 Imagen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82420" y="1699156"/>
            <a:ext cx="287313" cy="28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88 Imagen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392428" y="5165770"/>
            <a:ext cx="52228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112 Imagen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41587" y="1644454"/>
            <a:ext cx="240074" cy="26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91 Imagen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014421" y="3798357"/>
            <a:ext cx="479380" cy="479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adroTexto 19"/>
          <p:cNvSpPr txBox="1"/>
          <p:nvPr/>
        </p:nvSpPr>
        <p:spPr>
          <a:xfrm>
            <a:off x="353998" y="6455918"/>
            <a:ext cx="23659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12/01/2022</a:t>
            </a:r>
            <a:endParaRPr lang="es-MX" sz="9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3451443" y="1447224"/>
            <a:ext cx="330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%</a:t>
            </a:r>
            <a:endParaRPr lang="es-MX" b="1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A12704EE-F4DD-464D-93C8-1AB380601A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247561"/>
              </p:ext>
            </p:extLst>
          </p:nvPr>
        </p:nvGraphicFramePr>
        <p:xfrm>
          <a:off x="340594" y="1699156"/>
          <a:ext cx="3560619" cy="4525964"/>
        </p:xfrm>
        <a:graphic>
          <a:graphicData uri="http://schemas.openxmlformats.org/drawingml/2006/table">
            <a:tbl>
              <a:tblPr/>
              <a:tblGrid>
                <a:gridCol w="485098">
                  <a:extLst>
                    <a:ext uri="{9D8B030D-6E8A-4147-A177-3AD203B41FA5}">
                      <a16:colId xmlns:a16="http://schemas.microsoft.com/office/drawing/2014/main" val="3880338517"/>
                    </a:ext>
                  </a:extLst>
                </a:gridCol>
                <a:gridCol w="2289662">
                  <a:extLst>
                    <a:ext uri="{9D8B030D-6E8A-4147-A177-3AD203B41FA5}">
                      <a16:colId xmlns:a16="http://schemas.microsoft.com/office/drawing/2014/main" val="3868869892"/>
                    </a:ext>
                  </a:extLst>
                </a:gridCol>
                <a:gridCol w="785859">
                  <a:extLst>
                    <a:ext uri="{9D8B030D-6E8A-4147-A177-3AD203B41FA5}">
                      <a16:colId xmlns:a16="http://schemas.microsoft.com/office/drawing/2014/main" val="3756621881"/>
                    </a:ext>
                  </a:extLst>
                </a:gridCol>
              </a:tblGrid>
              <a:tr h="42203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EDUCACIÓN, CULTURA Y DEPORTE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7929155"/>
                  </a:ext>
                </a:extLst>
              </a:tr>
              <a:tr h="451141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SALUD Y ASISTENCIA SOCIAL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4481386"/>
                  </a:ext>
                </a:extLst>
              </a:tr>
              <a:tr h="48024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VIVIENDA Y URBANIZACIÓN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1062321"/>
                  </a:ext>
                </a:extLst>
              </a:tr>
              <a:tr h="44386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CIVIL, SEGURIDAD, JUSTICIA Y FINANZAS PÚBLICAS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202973"/>
                  </a:ext>
                </a:extLst>
              </a:tr>
              <a:tr h="451141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CARRETERAS, CAMINOS Y PUENTES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5088485"/>
                  </a:ext>
                </a:extLst>
              </a:tr>
              <a:tr h="50207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POTABLE, ALCANTARILLADO Y SANEAMIENTO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7620612"/>
                  </a:ext>
                </a:extLst>
              </a:tr>
              <a:tr h="42931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ELECTRIFICACIÓN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573527"/>
                  </a:ext>
                </a:extLst>
              </a:tr>
              <a:tr h="42931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ECONÓMICO Y TURISTICO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434577"/>
                  </a:ext>
                </a:extLst>
              </a:tr>
              <a:tr h="42203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AGROPECUARIO, FORESTAL Y ACUICOLA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9334517"/>
                  </a:ext>
                </a:extLst>
              </a:tr>
              <a:tr h="49480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PROTECCION Y PRESERVACION AMBIENTAL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5080393"/>
                  </a:ext>
                </a:extLst>
              </a:tr>
            </a:tbl>
          </a:graphicData>
        </a:graphic>
      </p:graphicFrame>
      <p:pic>
        <p:nvPicPr>
          <p:cNvPr id="41" name="90 Imagen">
            <a:extLst>
              <a:ext uri="{FF2B5EF4-FFF2-40B4-BE49-F238E27FC236}">
                <a16:creationId xmlns:a16="http://schemas.microsoft.com/office/drawing/2014/main" id="{00000000-0008-0000-0000-00002C000000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9092" y="5759556"/>
            <a:ext cx="393549" cy="410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88 Imagen">
            <a:extLst>
              <a:ext uri="{FF2B5EF4-FFF2-40B4-BE49-F238E27FC236}">
                <a16:creationId xmlns:a16="http://schemas.microsoft.com/office/drawing/2014/main" id="{00000000-0008-0000-0000-000030000000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63837" y="2608464"/>
            <a:ext cx="425389" cy="42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84 Imagen">
            <a:extLst>
              <a:ext uri="{FF2B5EF4-FFF2-40B4-BE49-F238E27FC236}">
                <a16:creationId xmlns:a16="http://schemas.microsoft.com/office/drawing/2014/main" id="{F438C835-E988-430B-8717-AAFAB824B1B6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8918" y="3573653"/>
            <a:ext cx="387180" cy="385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82 Imagen">
            <a:extLst>
              <a:ext uri="{FF2B5EF4-FFF2-40B4-BE49-F238E27FC236}">
                <a16:creationId xmlns:a16="http://schemas.microsoft.com/office/drawing/2014/main" id="{39FE2594-C109-4BFB-8DDC-7C50600D1C31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4500" y="4039453"/>
            <a:ext cx="349853" cy="349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86 Imagen">
            <a:extLst>
              <a:ext uri="{FF2B5EF4-FFF2-40B4-BE49-F238E27FC236}">
                <a16:creationId xmlns:a16="http://schemas.microsoft.com/office/drawing/2014/main" id="{6F2CB526-C638-436B-80A6-CC72A3E32EFA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9389" y="1688426"/>
            <a:ext cx="415200" cy="4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89 Imagen">
            <a:extLst>
              <a:ext uri="{FF2B5EF4-FFF2-40B4-BE49-F238E27FC236}">
                <a16:creationId xmlns:a16="http://schemas.microsoft.com/office/drawing/2014/main" id="{7690A540-25AA-4E7C-9C62-D78B49247787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84893" y="4903228"/>
            <a:ext cx="378631" cy="37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87 Imagen">
            <a:extLst>
              <a:ext uri="{FF2B5EF4-FFF2-40B4-BE49-F238E27FC236}">
                <a16:creationId xmlns:a16="http://schemas.microsoft.com/office/drawing/2014/main" id="{F85E113B-88AB-4522-9AE4-8204C0C8E7EC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5990" y="2187653"/>
            <a:ext cx="383359" cy="383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91 Imagen">
            <a:extLst>
              <a:ext uri="{FF2B5EF4-FFF2-40B4-BE49-F238E27FC236}">
                <a16:creationId xmlns:a16="http://schemas.microsoft.com/office/drawing/2014/main" id="{8D46F6AF-5499-48D7-850F-7341DEB9FD46}"/>
              </a:ext>
            </a:extLst>
          </p:cNvPr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9713" y="3108445"/>
            <a:ext cx="391001" cy="391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112 Imagen">
            <a:extLst>
              <a:ext uri="{FF2B5EF4-FFF2-40B4-BE49-F238E27FC236}">
                <a16:creationId xmlns:a16="http://schemas.microsoft.com/office/drawing/2014/main" id="{5B0A97BB-0F9E-417A-9D8A-726FC1857162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94500" y="5363721"/>
            <a:ext cx="364614" cy="340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83 Imagen">
            <a:extLst>
              <a:ext uri="{FF2B5EF4-FFF2-40B4-BE49-F238E27FC236}">
                <a16:creationId xmlns:a16="http://schemas.microsoft.com/office/drawing/2014/main" id="{D588EC1A-D1E2-4D51-B520-FA9DC44ACD0A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7581" y="4498799"/>
            <a:ext cx="349853" cy="3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3228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91950"/>
            <a:ext cx="5063310" cy="817107"/>
          </a:xfrm>
        </p:spPr>
        <p:txBody>
          <a:bodyPr>
            <a:noAutofit/>
          </a:bodyPr>
          <a:lstStyle/>
          <a:p>
            <a:r>
              <a:rPr lang="es-MX" dirty="0"/>
              <a:t>ORIENTACIÓN DE LA INVERSIÓN PÚBLICA AUTORIZADA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861924" y="1009057"/>
            <a:ext cx="7772400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Histórico al 4º.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2021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16606" y="6470842"/>
            <a:ext cx="23659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12/01/2022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ADEA572-848A-4F6C-B63E-7A03D29ABDCE}"/>
              </a:ext>
            </a:extLst>
          </p:cNvPr>
          <p:cNvGraphicFramePr>
            <a:graphicFrameLocks noGrp="1"/>
          </p:cNvGraphicFramePr>
          <p:nvPr/>
        </p:nvGraphicFramePr>
        <p:xfrm>
          <a:off x="1296988" y="-8964613"/>
          <a:ext cx="6548604" cy="45259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5743">
                  <a:extLst>
                    <a:ext uri="{9D8B030D-6E8A-4147-A177-3AD203B41FA5}">
                      <a16:colId xmlns:a16="http://schemas.microsoft.com/office/drawing/2014/main" val="3727449276"/>
                    </a:ext>
                  </a:extLst>
                </a:gridCol>
                <a:gridCol w="2245508">
                  <a:extLst>
                    <a:ext uri="{9D8B030D-6E8A-4147-A177-3AD203B41FA5}">
                      <a16:colId xmlns:a16="http://schemas.microsoft.com/office/drawing/2014/main" val="2235031683"/>
                    </a:ext>
                  </a:extLst>
                </a:gridCol>
                <a:gridCol w="770704">
                  <a:extLst>
                    <a:ext uri="{9D8B030D-6E8A-4147-A177-3AD203B41FA5}">
                      <a16:colId xmlns:a16="http://schemas.microsoft.com/office/drawing/2014/main" val="468884533"/>
                    </a:ext>
                  </a:extLst>
                </a:gridCol>
                <a:gridCol w="675555">
                  <a:extLst>
                    <a:ext uri="{9D8B030D-6E8A-4147-A177-3AD203B41FA5}">
                      <a16:colId xmlns:a16="http://schemas.microsoft.com/office/drawing/2014/main" val="2736990289"/>
                    </a:ext>
                  </a:extLst>
                </a:gridCol>
                <a:gridCol w="694585">
                  <a:extLst>
                    <a:ext uri="{9D8B030D-6E8A-4147-A177-3AD203B41FA5}">
                      <a16:colId xmlns:a16="http://schemas.microsoft.com/office/drawing/2014/main" val="1829771900"/>
                    </a:ext>
                  </a:extLst>
                </a:gridCol>
                <a:gridCol w="706478">
                  <a:extLst>
                    <a:ext uri="{9D8B030D-6E8A-4147-A177-3AD203B41FA5}">
                      <a16:colId xmlns:a16="http://schemas.microsoft.com/office/drawing/2014/main" val="3913774649"/>
                    </a:ext>
                  </a:extLst>
                </a:gridCol>
                <a:gridCol w="980031">
                  <a:extLst>
                    <a:ext uri="{9D8B030D-6E8A-4147-A177-3AD203B41FA5}">
                      <a16:colId xmlns:a16="http://schemas.microsoft.com/office/drawing/2014/main" val="3731587095"/>
                    </a:ext>
                  </a:extLst>
                </a:gridCol>
              </a:tblGrid>
              <a:tr h="48543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CONCEPTO</a:t>
                      </a:r>
                      <a:endParaRPr lang="es-MX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1er Trimestre </a:t>
                      </a:r>
                      <a:endParaRPr lang="es-MX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2do Trimestre </a:t>
                      </a:r>
                      <a:endParaRPr lang="es-MX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3er Trimestre </a:t>
                      </a:r>
                      <a:endParaRPr lang="es-MX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4to Trimestre </a:t>
                      </a:r>
                      <a:endParaRPr lang="es-MX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ACUMULADO</a:t>
                      </a:r>
                      <a:endParaRPr lang="es-MX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88335297"/>
                  </a:ext>
                </a:extLst>
              </a:tr>
              <a:tr h="36407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%</a:t>
                      </a:r>
                      <a:endParaRPr lang="es-MX" sz="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958558"/>
                  </a:ext>
                </a:extLst>
              </a:tr>
              <a:tr h="36407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SALUD Y ASISTENCIA SOCIAL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70.61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3.04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23.57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21.01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26.13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65811030"/>
                  </a:ext>
                </a:extLst>
              </a:tr>
              <a:tr h="36407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EDUCACIÓN, CULTURA Y DEPORTE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10.38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34.79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24.71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45.12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32.45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17634791"/>
                  </a:ext>
                </a:extLst>
              </a:tr>
              <a:tr h="41404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AGUA POTABLE, ALCANTARILLADO Y SANEAMIENTO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4.26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7.48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6.85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4.80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5.44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02391807"/>
                  </a:ext>
                </a:extLst>
              </a:tr>
              <a:tr h="36407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VIVIENDA Y URBANIZACIÓN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3.85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5.73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16.69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17.87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12.26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57187040"/>
                  </a:ext>
                </a:extLst>
              </a:tr>
              <a:tr h="41404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PROTECCIÓN CIVIL, SEGURIDAD, JUSTICIA Y FINANZAS PÚBLICAS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3.76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23.71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7.81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1.97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8.55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3892291"/>
                  </a:ext>
                </a:extLst>
              </a:tr>
              <a:tr h="36407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CARRETERAS, CAMINOS Y PUENTES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2.54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15.15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9.53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4.09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7.77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28117041"/>
                  </a:ext>
                </a:extLst>
              </a:tr>
              <a:tr h="36407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DESARROLLO AGROPECUARIO, FORESTAL Y ACUICOLA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2.24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1.42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2.38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2.54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2.12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18219665"/>
                  </a:ext>
                </a:extLst>
              </a:tr>
              <a:tr h="36407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PROTECCION Y PRESERVACION AMBIENTAL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1.30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2.21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0.24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0.79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5356603"/>
                  </a:ext>
                </a:extLst>
              </a:tr>
              <a:tr h="2855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DESARROLLO ECONÓMICO Y TURISTICO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1.07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6.47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1.16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0.64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2.21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58107565"/>
                  </a:ext>
                </a:extLst>
              </a:tr>
              <a:tr h="37835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u="none" strike="noStrike">
                          <a:effectLst/>
                        </a:rPr>
                        <a:t>ELECTRIFICACIÓN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2.21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5.08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>
                          <a:effectLst/>
                        </a:rPr>
                        <a:t>1.73</a:t>
                      </a:r>
                      <a:endParaRPr lang="es-MX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u="none" strike="noStrike" dirty="0">
                          <a:effectLst/>
                        </a:rPr>
                        <a:t>2.29</a:t>
                      </a:r>
                      <a:endParaRPr lang="es-MX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43518297"/>
                  </a:ext>
                </a:extLst>
              </a:tr>
            </a:tbl>
          </a:graphicData>
        </a:graphic>
      </p:graphicFrame>
      <p:graphicFrame>
        <p:nvGraphicFramePr>
          <p:cNvPr id="51" name="Tabla 50">
            <a:extLst>
              <a:ext uri="{FF2B5EF4-FFF2-40B4-BE49-F238E27FC236}">
                <a16:creationId xmlns:a16="http://schemas.microsoft.com/office/drawing/2014/main" id="{8A5C12D9-9E4B-4045-9894-D630BE92D283}"/>
              </a:ext>
            </a:extLst>
          </p:cNvPr>
          <p:cNvGraphicFramePr>
            <a:graphicFrameLocks noGrp="1"/>
          </p:cNvGraphicFramePr>
          <p:nvPr/>
        </p:nvGraphicFramePr>
        <p:xfrm>
          <a:off x="1297698" y="1600200"/>
          <a:ext cx="6548604" cy="4525964"/>
        </p:xfrm>
        <a:graphic>
          <a:graphicData uri="http://schemas.openxmlformats.org/drawingml/2006/table">
            <a:tbl>
              <a:tblPr/>
              <a:tblGrid>
                <a:gridCol w="475743">
                  <a:extLst>
                    <a:ext uri="{9D8B030D-6E8A-4147-A177-3AD203B41FA5}">
                      <a16:colId xmlns:a16="http://schemas.microsoft.com/office/drawing/2014/main" val="915608454"/>
                    </a:ext>
                  </a:extLst>
                </a:gridCol>
                <a:gridCol w="2245508">
                  <a:extLst>
                    <a:ext uri="{9D8B030D-6E8A-4147-A177-3AD203B41FA5}">
                      <a16:colId xmlns:a16="http://schemas.microsoft.com/office/drawing/2014/main" val="322287956"/>
                    </a:ext>
                  </a:extLst>
                </a:gridCol>
                <a:gridCol w="770704">
                  <a:extLst>
                    <a:ext uri="{9D8B030D-6E8A-4147-A177-3AD203B41FA5}">
                      <a16:colId xmlns:a16="http://schemas.microsoft.com/office/drawing/2014/main" val="1295779732"/>
                    </a:ext>
                  </a:extLst>
                </a:gridCol>
                <a:gridCol w="675555">
                  <a:extLst>
                    <a:ext uri="{9D8B030D-6E8A-4147-A177-3AD203B41FA5}">
                      <a16:colId xmlns:a16="http://schemas.microsoft.com/office/drawing/2014/main" val="2721342596"/>
                    </a:ext>
                  </a:extLst>
                </a:gridCol>
                <a:gridCol w="694585">
                  <a:extLst>
                    <a:ext uri="{9D8B030D-6E8A-4147-A177-3AD203B41FA5}">
                      <a16:colId xmlns:a16="http://schemas.microsoft.com/office/drawing/2014/main" val="397180343"/>
                    </a:ext>
                  </a:extLst>
                </a:gridCol>
                <a:gridCol w="706478">
                  <a:extLst>
                    <a:ext uri="{9D8B030D-6E8A-4147-A177-3AD203B41FA5}">
                      <a16:colId xmlns:a16="http://schemas.microsoft.com/office/drawing/2014/main" val="3947385853"/>
                    </a:ext>
                  </a:extLst>
                </a:gridCol>
                <a:gridCol w="980031">
                  <a:extLst>
                    <a:ext uri="{9D8B030D-6E8A-4147-A177-3AD203B41FA5}">
                      <a16:colId xmlns:a16="http://schemas.microsoft.com/office/drawing/2014/main" val="3644975537"/>
                    </a:ext>
                  </a:extLst>
                </a:gridCol>
              </a:tblGrid>
              <a:tr h="48543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CONCEPTO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1er Trimestre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2do Trimestre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3er Trimestre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4to Trimestre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ACUMULADO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828821"/>
                  </a:ext>
                </a:extLst>
              </a:tr>
              <a:tr h="36407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863525"/>
                  </a:ext>
                </a:extLst>
              </a:tr>
              <a:tr h="36407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Y ASISTENCIA SOCIAL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055383"/>
                  </a:ext>
                </a:extLst>
              </a:tr>
              <a:tr h="36407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EDUCACIÓN, CULTURA Y DEPORTE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546549"/>
                  </a:ext>
                </a:extLst>
              </a:tr>
              <a:tr h="41404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AGUA POTABLE, ALCANTARILLADO Y SANEAMIENTO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486452"/>
                  </a:ext>
                </a:extLst>
              </a:tr>
              <a:tr h="36407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VIVIENDA Y URBANIZACIÓN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638878"/>
                  </a:ext>
                </a:extLst>
              </a:tr>
              <a:tr h="41404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PROTECCIÓN CIVIL, SEGURIDAD, JUSTICIA Y FINANZAS PÚBLICAS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057046"/>
                  </a:ext>
                </a:extLst>
              </a:tr>
              <a:tr h="36407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CARRETERAS, CAMINOS Y PUENTES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531943"/>
                  </a:ext>
                </a:extLst>
              </a:tr>
              <a:tr h="36407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DESARROLLO AGROPECUARIO, FORESTAL Y ACUICOLA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43705"/>
                  </a:ext>
                </a:extLst>
              </a:tr>
              <a:tr h="36407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PROTECCION Y PRESERVACION AMBIENTAL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380247"/>
                  </a:ext>
                </a:extLst>
              </a:tr>
              <a:tr h="2855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DESARROLLO ECONÓMICO Y TURISTICO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985377"/>
                  </a:ext>
                </a:extLst>
              </a:tr>
              <a:tr h="37835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ELECTRIFICACIÓN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13218"/>
                  </a:ext>
                </a:extLst>
              </a:tr>
            </a:tbl>
          </a:graphicData>
        </a:graphic>
      </p:graphicFrame>
      <p:pic>
        <p:nvPicPr>
          <p:cNvPr id="52" name="90 Imagen">
            <a:extLst>
              <a:ext uri="{FF2B5EF4-FFF2-40B4-BE49-F238E27FC236}">
                <a16:creationId xmlns:a16="http://schemas.microsoft.com/office/drawing/2014/main" id="{D761FC4E-54C6-4F8A-9FC5-09473CACE124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61453" y="4739963"/>
            <a:ext cx="319851" cy="346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88 Imagen">
            <a:extLst>
              <a:ext uri="{FF2B5EF4-FFF2-40B4-BE49-F238E27FC236}">
                <a16:creationId xmlns:a16="http://schemas.microsoft.com/office/drawing/2014/main" id="{B072F875-0E3F-48D9-996F-DE7E1047F8C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82713" y="3637035"/>
            <a:ext cx="342509" cy="342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84 Imagen">
            <a:extLst>
              <a:ext uri="{FF2B5EF4-FFF2-40B4-BE49-F238E27FC236}">
                <a16:creationId xmlns:a16="http://schemas.microsoft.com/office/drawing/2014/main" id="{6FBBFB61-09E4-403F-95F5-70156D40C22C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82714" y="4423125"/>
            <a:ext cx="320324" cy="320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82 Imagen">
            <a:extLst>
              <a:ext uri="{FF2B5EF4-FFF2-40B4-BE49-F238E27FC236}">
                <a16:creationId xmlns:a16="http://schemas.microsoft.com/office/drawing/2014/main" id="{6858CFA7-EA43-45B3-8F45-D7D33E00C935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70013" y="3222243"/>
            <a:ext cx="342508" cy="342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86 Imagen">
            <a:extLst>
              <a:ext uri="{FF2B5EF4-FFF2-40B4-BE49-F238E27FC236}">
                <a16:creationId xmlns:a16="http://schemas.microsoft.com/office/drawing/2014/main" id="{A8247C3E-1874-4D8E-838B-63BD2C0BB0B4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38687" y="2807453"/>
            <a:ext cx="342508" cy="342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89 Imagen">
            <a:extLst>
              <a:ext uri="{FF2B5EF4-FFF2-40B4-BE49-F238E27FC236}">
                <a16:creationId xmlns:a16="http://schemas.microsoft.com/office/drawing/2014/main" id="{1C7AEEDB-5091-4D2F-8A69-3519239875EF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79685" y="5471957"/>
            <a:ext cx="303859" cy="303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91 Imagen">
            <a:extLst>
              <a:ext uri="{FF2B5EF4-FFF2-40B4-BE49-F238E27FC236}">
                <a16:creationId xmlns:a16="http://schemas.microsoft.com/office/drawing/2014/main" id="{E531A4C8-60F5-446E-BBE1-D62F850E62F5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366838" y="4023360"/>
            <a:ext cx="319087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112 Imagen">
            <a:extLst>
              <a:ext uri="{FF2B5EF4-FFF2-40B4-BE49-F238E27FC236}">
                <a16:creationId xmlns:a16="http://schemas.microsoft.com/office/drawing/2014/main" id="{431B157B-6D41-42B1-9E48-0E1020DF7AE0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76992" y="5131224"/>
            <a:ext cx="323883" cy="320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87 Imagen">
            <a:extLst>
              <a:ext uri="{FF2B5EF4-FFF2-40B4-BE49-F238E27FC236}">
                <a16:creationId xmlns:a16="http://schemas.microsoft.com/office/drawing/2014/main" id="{9A768F75-061A-4004-913B-7B05E47D9E5B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377009" y="2436061"/>
            <a:ext cx="3238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83 Imagen">
            <a:extLst>
              <a:ext uri="{FF2B5EF4-FFF2-40B4-BE49-F238E27FC236}">
                <a16:creationId xmlns:a16="http://schemas.microsoft.com/office/drawing/2014/main" id="{33958943-608B-4589-9AF2-71941C9A4795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391181" y="5796625"/>
            <a:ext cx="303859" cy="303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22986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SEFIN">
      <a:dk1>
        <a:srgbClr val="3E3E3E"/>
      </a:dk1>
      <a:lt1>
        <a:sysClr val="window" lastClr="FFFFFF"/>
      </a:lt1>
      <a:dk2>
        <a:srgbClr val="BABABA"/>
      </a:dk2>
      <a:lt2>
        <a:srgbClr val="EEECE1"/>
      </a:lt2>
      <a:accent1>
        <a:srgbClr val="D60071"/>
      </a:accent1>
      <a:accent2>
        <a:srgbClr val="00A097"/>
      </a:accent2>
      <a:accent3>
        <a:srgbClr val="8CC026"/>
      </a:accent3>
      <a:accent4>
        <a:srgbClr val="622779"/>
      </a:accent4>
      <a:accent5>
        <a:srgbClr val="FBAF2B"/>
      </a:accent5>
      <a:accent6>
        <a:srgbClr val="ED1C24"/>
      </a:accent6>
      <a:hlink>
        <a:srgbClr val="6666FF"/>
      </a:hlink>
      <a:folHlink>
        <a:srgbClr val="CC66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1225</TotalTime>
  <Words>435</Words>
  <Application>Microsoft Office PowerPoint</Application>
  <PresentationFormat>Presentación en pantalla (4:3)</PresentationFormat>
  <Paragraphs>228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ORIENTACIÓN DE LA INVERSIÓN PÚBLICA AUTORIZADA</vt:lpstr>
      <vt:lpstr>ORIENTACIÓN DE LA INVERSIÓN PÚBLICA AUTORIZADA</vt:lpstr>
      <vt:lpstr>ORIENTACIÓN DE LA INVERSIÓN PÚBLICA AUTORIZADA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SF Oaxaca</dc:creator>
  <cp:lastModifiedBy>Andrea.Neftali@hotmail.com</cp:lastModifiedBy>
  <cp:revision>74</cp:revision>
  <dcterms:created xsi:type="dcterms:W3CDTF">2016-12-21T19:03:03Z</dcterms:created>
  <dcterms:modified xsi:type="dcterms:W3CDTF">2022-01-27T07:46:21Z</dcterms:modified>
</cp:coreProperties>
</file>